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4" r:id="rId3"/>
    <p:sldId id="284" r:id="rId4"/>
    <p:sldId id="288" r:id="rId5"/>
    <p:sldId id="292" r:id="rId6"/>
    <p:sldId id="291" r:id="rId7"/>
    <p:sldId id="287" r:id="rId8"/>
    <p:sldId id="293" r:id="rId9"/>
    <p:sldId id="302" r:id="rId10"/>
    <p:sldId id="301" r:id="rId11"/>
    <p:sldId id="303" r:id="rId12"/>
    <p:sldId id="299" r:id="rId13"/>
    <p:sldId id="294" r:id="rId14"/>
    <p:sldId id="298" r:id="rId15"/>
    <p:sldId id="295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87"/>
    <p:restoredTop sz="94648"/>
  </p:normalViewPr>
  <p:slideViewPr>
    <p:cSldViewPr snapToGrid="0" snapToObjects="1">
      <p:cViewPr>
        <p:scale>
          <a:sx n="73" d="100"/>
          <a:sy n="73" d="100"/>
        </p:scale>
        <p:origin x="-47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BC75-B142-094C-ABCB-6BFF14A69D23}" type="datetimeFigureOut">
              <a:rPr lang="en-US" smtClean="0"/>
              <a:t>3/29/21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B752C-A371-F349-868F-F167C9C3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6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B752C-A371-F349-868F-F167C9C332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B752C-A371-F349-868F-F167C9C332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4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5101B-0F36-D74E-807D-B466A6B31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18888-805C-DD4C-82F1-56BDF0498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2BDD2-19CE-7B45-8784-0D7FFBE6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65DD-517C-0C46-A369-051A4FBC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3D6CB-DB39-8D49-AF80-44E9843B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6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BA9A-A342-5446-A4C8-05D128B8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DECAC-379D-2049-8AAA-174ED2D8B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29B92-7096-774C-9DFA-8C0C74DC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713AB-5A3C-294A-9F60-E3693593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9D49F-6842-A848-8DD1-6F7E596E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4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7CCC7-1852-4F48-AEDB-5E6E4B46E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4513D-F295-B847-A182-6961385CD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A7DD-5D73-FC48-8D1A-38C7E711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220B7-016A-FB49-91F1-ED2BACA6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C4440-2808-6841-A0D3-FB526F72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A142-E032-B549-BCAC-E6785AB8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A0B64-1194-DB4D-B5CA-C3BAE54B9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ADF5C-17E8-A140-93F7-3F9224A1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B4D06-2323-864A-A49C-C4E6B020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54E67-D3AB-114C-AC29-3737F8DC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4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2B77F-687D-3A4E-84F0-10D5CB5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CFA18-2DDA-ED42-98D8-06EFC6E1E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1D6A2-1E3C-A949-9813-78BDE327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B03B-FDB9-F045-B7A9-48B21BF9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2329-A166-FD47-A372-62B97B264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2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37D30-0D7A-9246-8842-51DB24F9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46FD-5A2B-0D42-B1F4-B9A3EC6E7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C022E-35B9-4F49-A22E-E774DC43E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37D95-EEE3-1C48-BF1C-93EDD457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688F7-0860-204B-BFEA-CE63333A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25D78-FC78-CE46-B19F-231B5BDC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E7610-A9C4-7F4B-B716-A2238013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CCE40-4CF5-1F4B-A3D7-F59F5CD85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FBCC-60FF-AE4C-A0AA-234E54A15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AC355-D7E5-F24E-82D9-7FD962685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7E98A-16A2-2644-B577-C03208945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B687B-B6EC-8C48-AA66-6D782E90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3F6A5A-77D9-E94E-95D6-BFC1E391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E7348-4C08-E048-8B64-5C0D04CD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2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562E-8310-2845-85E0-B336F3F9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6BE91-9438-7C40-B226-43A4981B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C1DB3-D02C-D541-9067-75F6C360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FAF99-282B-8941-B3CE-7BCE48A4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7F5DC3-3A95-3F43-BCD2-AAACE7EA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8E57A-B74D-0D4B-B267-514AEBAE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6270E-4705-E04E-8001-37175AA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0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0603-C1EB-FC43-918A-6D939B24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9496-1AFD-9C48-92FD-88F22A6AD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57F50-A23D-4041-94D5-C9CFE0D52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2C676-7074-994C-AF02-45BCA3FB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3F86E-8A62-9B4E-84B6-C10508C9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97FC6-EB1B-8848-B801-44448040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7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0E39-B4F3-954F-98AF-D1A6A3F1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DEC1F-F3CE-0449-AC80-3B7EB49AA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29E61-02DB-5D4F-9CD9-AF943CDA6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BE3F8-74FA-764F-91B9-DF523E6A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6C878-7A3A-A546-B003-5D802D77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943F1-B4C7-544E-BA70-8083EC85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AC21E-95FE-E54D-AAED-50A4C0CF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F8783-A109-CE4E-93EA-D899679E7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47702-3C3E-FC44-8F18-74DF850A3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BC4A-FCE5-934D-854C-1E32FAF9DFD1}" type="datetimeFigureOut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A61DC-6131-E447-8668-F2FC25544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BB8BD-F1CC-A446-9D42-931168529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56627-1789-D74F-913A-F39626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3879-3CA3-B642-988E-4C604D94E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960" y="1122363"/>
            <a:ext cx="1007872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Identification of Switchback Intervals in Parker Space Probe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DF5A-D1DE-F048-8049-3A1FBB9C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7AA907C-86D3-D34C-A141-53CF3370F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University of Arizona</a:t>
            </a:r>
          </a:p>
          <a:p>
            <a:r>
              <a:rPr lang="en-US" dirty="0"/>
              <a:t>Klein Plasma Research Lab</a:t>
            </a:r>
          </a:p>
          <a:p>
            <a:r>
              <a:rPr lang="en-US" dirty="0"/>
              <a:t>Faculty Mentor: Dr. Kristopher Klein</a:t>
            </a:r>
          </a:p>
          <a:p>
            <a:r>
              <a:rPr lang="en-US" dirty="0"/>
              <a:t>Postdoctoral Mentor: Dr. </a:t>
            </a:r>
            <a:r>
              <a:rPr lang="en-US" dirty="0" err="1"/>
              <a:t>Mihailo</a:t>
            </a:r>
            <a:r>
              <a:rPr lang="en-US" dirty="0"/>
              <a:t> Martinovic</a:t>
            </a:r>
          </a:p>
          <a:p>
            <a:r>
              <a:rPr lang="en-US" dirty="0"/>
              <a:t>Intern: Noa Nishizawa</a:t>
            </a:r>
          </a:p>
        </p:txBody>
      </p:sp>
    </p:spTree>
    <p:extLst>
      <p:ext uri="{BB962C8B-B14F-4D97-AF65-F5344CB8AC3E}">
        <p14:creationId xmlns:p14="http://schemas.microsoft.com/office/powerpoint/2010/main" val="298389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Parker Spiral and Parker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B2078-9BA8-1B4B-815D-6C1221C0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605" y="2057132"/>
            <a:ext cx="3246120" cy="113856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4156C4-F9FF-B141-A93E-44370776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32" y="3429000"/>
            <a:ext cx="4467860" cy="243656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/>
              <a:t>B</a:t>
            </a:r>
            <a:r>
              <a:rPr lang="el-GR" sz="2900" baseline="-25000" dirty="0"/>
              <a:t>φ</a:t>
            </a:r>
            <a:r>
              <a:rPr lang="en-US" sz="2900" dirty="0"/>
              <a:t> – tangential magnetic field</a:t>
            </a:r>
            <a:endParaRPr lang="en-US" sz="2900" baseline="-25000" dirty="0"/>
          </a:p>
          <a:p>
            <a:pPr marL="0" indent="0">
              <a:buNone/>
            </a:pPr>
            <a:r>
              <a:rPr lang="en-US" sz="2900" dirty="0"/>
              <a:t>B</a:t>
            </a:r>
            <a:r>
              <a:rPr lang="en-US" sz="2900" baseline="-25000" dirty="0"/>
              <a:t>r</a:t>
            </a:r>
            <a:r>
              <a:rPr lang="en-US" sz="2900" dirty="0"/>
              <a:t> – radial magnetic field</a:t>
            </a:r>
            <a:endParaRPr lang="en-US" sz="2900" baseline="-25000" dirty="0"/>
          </a:p>
          <a:p>
            <a:pPr marL="0" indent="0">
              <a:buNone/>
            </a:pPr>
            <a:r>
              <a:rPr lang="en-US" sz="2900" dirty="0"/>
              <a:t>U</a:t>
            </a:r>
            <a:r>
              <a:rPr lang="el-GR" sz="2900" baseline="-25000" dirty="0"/>
              <a:t>φ</a:t>
            </a:r>
            <a:r>
              <a:rPr lang="en-US" sz="2900" dirty="0"/>
              <a:t> – tangential proton velocity</a:t>
            </a:r>
            <a:endParaRPr lang="en-US" sz="2900" baseline="-25000" dirty="0"/>
          </a:p>
          <a:p>
            <a:pPr marL="0" indent="0">
              <a:buNone/>
            </a:pPr>
            <a:r>
              <a:rPr lang="en-US" sz="2900" dirty="0"/>
              <a:t>r – radial distance</a:t>
            </a:r>
          </a:p>
          <a:p>
            <a:pPr marL="0" indent="0">
              <a:buNone/>
            </a:pPr>
            <a:r>
              <a:rPr lang="el-GR" sz="2900" dirty="0" err="1"/>
              <a:t>Ω</a:t>
            </a:r>
            <a:r>
              <a:rPr lang="el-GR" sz="2900" baseline="-25000" dirty="0"/>
              <a:t>⊙</a:t>
            </a:r>
            <a:r>
              <a:rPr lang="en-US" sz="2900" dirty="0"/>
              <a:t> - equatorial solar rotation rate</a:t>
            </a:r>
            <a:endParaRPr lang="el-GR" sz="2900" baseline="-25000" dirty="0"/>
          </a:p>
          <a:p>
            <a:pPr marL="0" indent="0">
              <a:buNone/>
            </a:pPr>
            <a:r>
              <a:rPr lang="en-US" sz="2900" dirty="0"/>
              <a:t>U</a:t>
            </a:r>
            <a:r>
              <a:rPr lang="en-US" sz="2900" baseline="-25000" dirty="0"/>
              <a:t>r</a:t>
            </a:r>
            <a:r>
              <a:rPr lang="en-US" sz="2900" dirty="0"/>
              <a:t> – radial proton velocity</a:t>
            </a:r>
            <a:endParaRPr lang="en-US" sz="2900" baseline="-25000" dirty="0"/>
          </a:p>
          <a:p>
            <a:pPr marL="0" indent="0">
              <a:buNone/>
            </a:pPr>
            <a:endParaRPr lang="en-US" dirty="0"/>
          </a:p>
          <a:p>
            <a:endParaRPr lang="el-GR" baseline="-250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FA042B-032D-214F-A1F0-AA1395437B30}"/>
              </a:ext>
            </a:extLst>
          </p:cNvPr>
          <p:cNvSpPr txBox="1"/>
          <p:nvPr/>
        </p:nvSpPr>
        <p:spPr>
          <a:xfrm>
            <a:off x="8183432" y="1739326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21CE2-2D0E-064E-A8BB-196D284AE576}"/>
              </a:ext>
            </a:extLst>
          </p:cNvPr>
          <p:cNvSpPr txBox="1"/>
          <p:nvPr/>
        </p:nvSpPr>
        <p:spPr>
          <a:xfrm>
            <a:off x="9895873" y="1730238"/>
            <a:ext cx="10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C942A9-7FFC-F74F-B4BA-DED2BB1C5125}"/>
              </a:ext>
            </a:extLst>
          </p:cNvPr>
          <p:cNvSpPr txBox="1">
            <a:spLocks/>
          </p:cNvSpPr>
          <p:nvPr/>
        </p:nvSpPr>
        <p:spPr>
          <a:xfrm>
            <a:off x="782275" y="1699700"/>
            <a:ext cx="6183523" cy="828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Parker Spiral a result of expanding atmosphere of Sun and rotation of Sun</a:t>
            </a:r>
          </a:p>
          <a:p>
            <a:endParaRPr lang="en-US" dirty="0"/>
          </a:p>
          <a:p>
            <a:r>
              <a:rPr lang="en-US" dirty="0"/>
              <a:t>The expected Parker Angle is computed using proton velocity values and the actual observed Parker angle is computed with magnetic field values</a:t>
            </a:r>
          </a:p>
          <a:p>
            <a:endParaRPr lang="en-US" dirty="0"/>
          </a:p>
          <a:p>
            <a:r>
              <a:rPr lang="en-US" dirty="0"/>
              <a:t>Used in previous identification methods</a:t>
            </a:r>
          </a:p>
        </p:txBody>
      </p:sp>
    </p:spTree>
    <p:extLst>
      <p:ext uri="{BB962C8B-B14F-4D97-AF65-F5344CB8AC3E}">
        <p14:creationId xmlns:p14="http://schemas.microsoft.com/office/powerpoint/2010/main" val="390427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7C71-64A2-F74A-98CE-F59D886D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00" dirty="0"/>
              <a:t>Example of Expected vs Observed Parker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38B55-A229-CA4E-AF0D-EB9B30671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14" y="1883505"/>
            <a:ext cx="5623786" cy="3937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0DC3F-0876-6E44-9DBC-028B3C40E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53" y="1883505"/>
            <a:ext cx="5719747" cy="3937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D1815-E5C8-1C48-A25F-4D18D32818F3}"/>
              </a:ext>
            </a:extLst>
          </p:cNvPr>
          <p:cNvSpPr txBox="1"/>
          <p:nvPr/>
        </p:nvSpPr>
        <p:spPr>
          <a:xfrm>
            <a:off x="1131177" y="5828658"/>
            <a:ext cx="430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of Observed and Expected Parker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F2C30-D8BA-FD4F-A68B-BC4C8CED39C2}"/>
              </a:ext>
            </a:extLst>
          </p:cNvPr>
          <p:cNvSpPr txBox="1"/>
          <p:nvPr/>
        </p:nvSpPr>
        <p:spPr>
          <a:xfrm>
            <a:off x="7775931" y="5828658"/>
            <a:ext cx="311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of Parker Angle Difference</a:t>
            </a:r>
          </a:p>
        </p:txBody>
      </p:sp>
    </p:spTree>
    <p:extLst>
      <p:ext uri="{BB962C8B-B14F-4D97-AF65-F5344CB8AC3E}">
        <p14:creationId xmlns:p14="http://schemas.microsoft.com/office/powerpoint/2010/main" val="193756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9" y="5567708"/>
            <a:ext cx="12192000" cy="1371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4" y="1646128"/>
            <a:ext cx="5257799" cy="3878489"/>
          </a:xfrm>
        </p:spPr>
        <p:txBody>
          <a:bodyPr/>
          <a:lstStyle/>
          <a:p>
            <a:r>
              <a:rPr lang="en-US" dirty="0"/>
              <a:t>From 10/31/2018 to 11/05/2018, I detected 241 switchbacks</a:t>
            </a:r>
          </a:p>
          <a:p>
            <a:pPr lvl="1"/>
            <a:r>
              <a:rPr lang="en-US" dirty="0"/>
              <a:t>Database detected 246 switchbacks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66% of switchbacks I identified matched data base (159/241)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Average switchback duration: 9:20</a:t>
            </a:r>
          </a:p>
          <a:p>
            <a:pPr lvl="1"/>
            <a:r>
              <a:rPr lang="en-US" dirty="0"/>
              <a:t>Ranges from &lt;1sec to 1 </a:t>
            </a:r>
            <a:r>
              <a:rPr lang="en-US" dirty="0" err="1"/>
              <a:t>hr</a:t>
            </a:r>
            <a:r>
              <a:rPr lang="en-US" dirty="0"/>
              <a:t> 55 min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09560-5FA5-624D-BB40-4B3E5E0E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9" y="2243962"/>
            <a:ext cx="5955321" cy="2782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62446-2A4F-F24A-8893-0703FA59A5A1}"/>
              </a:ext>
            </a:extLst>
          </p:cNvPr>
          <p:cNvSpPr txBox="1"/>
          <p:nvPr/>
        </p:nvSpPr>
        <p:spPr>
          <a:xfrm>
            <a:off x="6805282" y="5112599"/>
            <a:ext cx="481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a database entry used for comparison</a:t>
            </a:r>
          </a:p>
        </p:txBody>
      </p:sp>
    </p:spTree>
    <p:extLst>
      <p:ext uri="{BB962C8B-B14F-4D97-AF65-F5344CB8AC3E}">
        <p14:creationId xmlns:p14="http://schemas.microsoft.com/office/powerpoint/2010/main" val="343357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3698992"/>
          </a:xfrm>
        </p:spPr>
        <p:txBody>
          <a:bodyPr/>
          <a:lstStyle/>
          <a:p>
            <a:r>
              <a:rPr lang="en-US" dirty="0"/>
              <a:t>Many non-matching switchbacks were fractions of a second long and were possibly overlooked</a:t>
            </a:r>
          </a:p>
          <a:p>
            <a:endParaRPr lang="en-US" dirty="0"/>
          </a:p>
          <a:p>
            <a:r>
              <a:rPr lang="en-US" dirty="0"/>
              <a:t>Each switchback was treated independently and the possibility of switchbacks within switchbacks was not considered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detection requirements used were not strictly defined and often relative to the data in the time period being analyzed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Compare with University of Michigan switchback database using </a:t>
            </a:r>
            <a:r>
              <a:rPr lang="en-US" dirty="0" err="1"/>
              <a:t>Jupyter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3698992"/>
          </a:xfrm>
        </p:spPr>
        <p:txBody>
          <a:bodyPr>
            <a:normAutofit/>
          </a:bodyPr>
          <a:lstStyle/>
          <a:p>
            <a:r>
              <a:rPr lang="en-US" dirty="0"/>
              <a:t>Continue to analyze following encounters with same methodology and observe what will change as the spacecraft gets closer to the Sun</a:t>
            </a:r>
          </a:p>
          <a:p>
            <a:endParaRPr lang="en-US" dirty="0"/>
          </a:p>
          <a:p>
            <a:r>
              <a:rPr lang="en-US" dirty="0"/>
              <a:t>Develop automated identification procedure and compare to manual detection results and other identification methods</a:t>
            </a:r>
          </a:p>
          <a:p>
            <a:endParaRPr lang="en-US" dirty="0"/>
          </a:p>
          <a:p>
            <a:r>
              <a:rPr lang="en-US" dirty="0"/>
              <a:t>Apply findings to challenge switchback theories including magnetic reconnection, shear-driven turbulence, and slow/fast wind interaction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F4D16E-291F-E145-BD7A-F0EA5F47533F}"/>
              </a:ext>
            </a:extLst>
          </p:cNvPr>
          <p:cNvGrpSpPr/>
          <p:nvPr/>
        </p:nvGrpSpPr>
        <p:grpSpPr>
          <a:xfrm>
            <a:off x="733864" y="1690688"/>
            <a:ext cx="10724271" cy="4061909"/>
            <a:chOff x="889437" y="1496829"/>
            <a:chExt cx="10724271" cy="40619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671933-DCBA-0B4F-B81A-65CC7AD8BE26}"/>
                </a:ext>
              </a:extLst>
            </p:cNvPr>
            <p:cNvSpPr txBox="1"/>
            <p:nvPr/>
          </p:nvSpPr>
          <p:spPr>
            <a:xfrm>
              <a:off x="929026" y="4820074"/>
              <a:ext cx="257897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Dr. Kristopher Klein</a:t>
              </a:r>
            </a:p>
            <a:p>
              <a:pPr algn="ctr"/>
              <a:r>
                <a:rPr lang="en-US" dirty="0"/>
                <a:t>Faculty Mentor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DBD073-D0FC-0546-9615-167A3C535075}"/>
                </a:ext>
              </a:extLst>
            </p:cNvPr>
            <p:cNvSpPr txBox="1"/>
            <p:nvPr/>
          </p:nvSpPr>
          <p:spPr>
            <a:xfrm>
              <a:off x="4613991" y="4785953"/>
              <a:ext cx="296401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Dr. </a:t>
              </a:r>
              <a:r>
                <a:rPr lang="en-US" sz="2400" dirty="0" err="1"/>
                <a:t>Mihailo</a:t>
              </a:r>
              <a:r>
                <a:rPr lang="en-US" sz="2400" dirty="0"/>
                <a:t> Martinovic</a:t>
              </a:r>
            </a:p>
            <a:p>
              <a:pPr algn="ctr"/>
              <a:r>
                <a:rPr lang="en-US" dirty="0"/>
                <a:t>Postdoctoral Mentor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DE0683-8B21-B64B-B2C9-2CB039C5F9B3}"/>
                </a:ext>
              </a:extLst>
            </p:cNvPr>
            <p:cNvSpPr txBox="1"/>
            <p:nvPr/>
          </p:nvSpPr>
          <p:spPr>
            <a:xfrm>
              <a:off x="9425454" y="4817026"/>
              <a:ext cx="15105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Josh Smith</a:t>
              </a:r>
            </a:p>
            <a:p>
              <a:pPr algn="ctr"/>
              <a:r>
                <a:rPr lang="en-US" dirty="0"/>
                <a:t>Intern Advisor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B871C-7D8E-FE40-8AAA-D7421415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6511" y="1561261"/>
              <a:ext cx="2578976" cy="32237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A188D6-9E15-A142-BDBE-D9C9F6BD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437" y="1561261"/>
              <a:ext cx="2559977" cy="32557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803C3-387B-8543-B4E0-8F551F85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2583" y="1496829"/>
              <a:ext cx="2871125" cy="3223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41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3879-3CA3-B642-988E-4C604D94E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640" y="2964339"/>
            <a:ext cx="10078720" cy="929322"/>
          </a:xfrm>
        </p:spPr>
        <p:txBody>
          <a:bodyPr>
            <a:noAutofit/>
          </a:bodyPr>
          <a:lstStyle/>
          <a:p>
            <a:r>
              <a:rPr lang="en-US" sz="7200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DF5A-D1DE-F048-8049-3A1FBB9C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C1C3-2E23-D448-AE41-5338AD9B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Corona and Solar Wind</a:t>
            </a:r>
          </a:p>
        </p:txBody>
      </p:sp>
      <p:pic>
        <p:nvPicPr>
          <p:cNvPr id="4098" name="Picture 2" descr="Conceptual animation (not to scale) showing the sun's corona and solar wind.">
            <a:extLst>
              <a:ext uri="{FF2B5EF4-FFF2-40B4-BE49-F238E27FC236}">
                <a16:creationId xmlns:a16="http://schemas.microsoft.com/office/drawing/2014/main" id="{6DF40B8A-0834-A34C-A245-E4D2ED78B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65" y="3211330"/>
            <a:ext cx="5419618" cy="304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of corona from NASA's Solar Dynamics Observatory showing features created by magnetic fields.">
            <a:extLst>
              <a:ext uri="{FF2B5EF4-FFF2-40B4-BE49-F238E27FC236}">
                <a16:creationId xmlns:a16="http://schemas.microsoft.com/office/drawing/2014/main" id="{EEB3023C-0E3D-0E46-B6E3-08173E89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932" y="476096"/>
            <a:ext cx="2708151" cy="273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A9883-15AC-8740-AE7C-74D9D37C1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75F0E-62B7-DB46-A148-E294634D0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120"/>
            <a:ext cx="5773615" cy="3449760"/>
          </a:xfrm>
        </p:spPr>
        <p:txBody>
          <a:bodyPr/>
          <a:lstStyle/>
          <a:p>
            <a:r>
              <a:rPr lang="en-US" dirty="0"/>
              <a:t>Solar corona is outermost part of Sun’s atmosphere, which is hundreds of times hotter than the Sun’s surface</a:t>
            </a:r>
          </a:p>
          <a:p>
            <a:r>
              <a:rPr lang="en-US" dirty="0"/>
              <a:t>High temperature causes particles to move at extreme speeds and gain energy to escape the Sun’s gravity, resulting in the solar wind</a:t>
            </a:r>
          </a:p>
          <a:p>
            <a:r>
              <a:rPr lang="en-US" dirty="0"/>
              <a:t>This extended atmosphere and solar wind has been studied for approximately 50 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61AB5-A7F9-B44A-8598-C20F5E85BCAD}"/>
              </a:ext>
            </a:extLst>
          </p:cNvPr>
          <p:cNvSpPr txBox="1"/>
          <p:nvPr/>
        </p:nvSpPr>
        <p:spPr>
          <a:xfrm>
            <a:off x="6608465" y="1801659"/>
            <a:ext cx="2731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Image of Solar Corona from NASA’s Solar Dynamics Observatory. </a:t>
            </a:r>
          </a:p>
          <a:p>
            <a:pPr algn="ctr"/>
            <a:r>
              <a:rPr lang="en-US" sz="1600" dirty="0"/>
              <a:t>Credit: NASA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C624D-164A-4042-8636-381AF847A71C}"/>
              </a:ext>
            </a:extLst>
          </p:cNvPr>
          <p:cNvSpPr txBox="1"/>
          <p:nvPr/>
        </p:nvSpPr>
        <p:spPr>
          <a:xfrm>
            <a:off x="6444548" y="5524616"/>
            <a:ext cx="509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Conceptual animation of Sun’s corona and solar wind. Credit: 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387812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Parker Space Probe (PSP)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358F0A-BDD8-164E-89F6-1FD95FCE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197682"/>
            <a:ext cx="3556000" cy="24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F82FD1-C2BC-E245-A8EA-79848E52B1DB}"/>
              </a:ext>
            </a:extLst>
          </p:cNvPr>
          <p:cNvSpPr/>
          <p:nvPr/>
        </p:nvSpPr>
        <p:spPr>
          <a:xfrm>
            <a:off x="8161020" y="5030911"/>
            <a:ext cx="3611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commons.wikimedia.org</a:t>
            </a:r>
            <a:r>
              <a:rPr lang="en-US" sz="1000" dirty="0"/>
              <a:t>/wiki/</a:t>
            </a:r>
            <a:r>
              <a:rPr lang="en-US" sz="1000" dirty="0" err="1"/>
              <a:t>File:Parker_Solar_Probe.jpg</a:t>
            </a:r>
            <a:endParaRPr lang="en-US" sz="1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345"/>
            <a:ext cx="7110046" cy="4856530"/>
          </a:xfrm>
        </p:spPr>
        <p:txBody>
          <a:bodyPr/>
          <a:lstStyle/>
          <a:p>
            <a:r>
              <a:rPr lang="en-US" dirty="0"/>
              <a:t>Named after Eugene Newman Parker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to predict supersonic solar wind (Parker 1958) 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spacecraft to fly into low solar corona</a:t>
            </a:r>
          </a:p>
          <a:p>
            <a:pPr lvl="1"/>
            <a:r>
              <a:rPr lang="en-US" dirty="0"/>
              <a:t>Above photosphere, magnetically dominated, relatively near Sun (&lt; few million miles of surface)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Trace energy flow</a:t>
            </a:r>
          </a:p>
          <a:p>
            <a:pPr lvl="1"/>
            <a:r>
              <a:rPr lang="en-US" dirty="0"/>
              <a:t>Determine structure and dynamics</a:t>
            </a:r>
          </a:p>
          <a:p>
            <a:pPr lvl="1"/>
            <a:r>
              <a:rPr lang="en-US" dirty="0"/>
              <a:t>Explore particle mechanisms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D8CF7C-EE7F-8941-AABE-8FB99E8706A9}"/>
              </a:ext>
            </a:extLst>
          </p:cNvPr>
          <p:cNvSpPr txBox="1"/>
          <p:nvPr/>
        </p:nvSpPr>
        <p:spPr>
          <a:xfrm>
            <a:off x="8052413" y="4660317"/>
            <a:ext cx="386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Artistic rendition of Parker Space Probe</a:t>
            </a:r>
          </a:p>
        </p:txBody>
      </p:sp>
    </p:spTree>
    <p:extLst>
      <p:ext uri="{BB962C8B-B14F-4D97-AF65-F5344CB8AC3E}">
        <p14:creationId xmlns:p14="http://schemas.microsoft.com/office/powerpoint/2010/main" val="151767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Parker Space Probe (PSP) Trajectory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01C0D-8C4C-BA41-BE08-33A19002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095" y="1594724"/>
            <a:ext cx="5239857" cy="3929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209450-C3F5-874A-95F8-DD6B449C2C63}"/>
              </a:ext>
            </a:extLst>
          </p:cNvPr>
          <p:cNvSpPr/>
          <p:nvPr/>
        </p:nvSpPr>
        <p:spPr>
          <a:xfrm>
            <a:off x="3651105" y="6684064"/>
            <a:ext cx="48897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commons.wikimedia.org</a:t>
            </a:r>
            <a:r>
              <a:rPr lang="en-US" sz="1000" dirty="0"/>
              <a:t>/wiki/</a:t>
            </a:r>
            <a:r>
              <a:rPr lang="en-US" sz="1000" dirty="0" err="1"/>
              <a:t>File:Animation_of_Parker_Solar_Probe_trajectory.gif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DAF7C-4E8D-EE4B-A5DE-500EBC28BD35}"/>
              </a:ext>
            </a:extLst>
          </p:cNvPr>
          <p:cNvSpPr txBox="1"/>
          <p:nvPr/>
        </p:nvSpPr>
        <p:spPr>
          <a:xfrm>
            <a:off x="1892188" y="5536770"/>
            <a:ext cx="840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animation of </a:t>
            </a:r>
            <a:r>
              <a:rPr lang="en-US" i="1" dirty="0"/>
              <a:t>Parker Solar Probe</a:t>
            </a:r>
            <a:r>
              <a:rPr lang="en-US" dirty="0"/>
              <a:t>'s trajectory from August 7, 2018 to August 29, 2025:</a:t>
            </a:r>
          </a:p>
        </p:txBody>
      </p:sp>
    </p:spTree>
    <p:extLst>
      <p:ext uri="{BB962C8B-B14F-4D97-AF65-F5344CB8AC3E}">
        <p14:creationId xmlns:p14="http://schemas.microsoft.com/office/powerpoint/2010/main" val="159321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Alfvenic Velocity Spikes (“Switchbacks”)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0370" cy="4351338"/>
          </a:xfrm>
        </p:spPr>
        <p:txBody>
          <a:bodyPr/>
          <a:lstStyle/>
          <a:p>
            <a:r>
              <a:rPr lang="en-US" dirty="0"/>
              <a:t>Magnetic field reversals associated spikes in thermal particle velocity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Magnetic field and thermal particle data show abrupt reversals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Structures suggested to correlate with solar wind speed fluctuations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1280"/>
            <a:ext cx="12192000" cy="1371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8D580-713F-844B-A5DA-0C09066EB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39" y="1690688"/>
            <a:ext cx="4765491" cy="3804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81804-2FCC-C54B-8B0C-DE44143C9DB9}"/>
              </a:ext>
            </a:extLst>
          </p:cNvPr>
          <p:cNvSpPr txBox="1"/>
          <p:nvPr/>
        </p:nvSpPr>
        <p:spPr>
          <a:xfrm>
            <a:off x="6685534" y="5748925"/>
            <a:ext cx="4668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Alfvenic Velocity Spikes and Rotational Flows in the Near-Sun Solar Wind (Kasper 2019)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EDBA2-079D-6A4D-A266-9E0832B6C0C5}"/>
              </a:ext>
            </a:extLst>
          </p:cNvPr>
          <p:cNvSpPr txBox="1"/>
          <p:nvPr/>
        </p:nvSpPr>
        <p:spPr>
          <a:xfrm>
            <a:off x="6882539" y="5427952"/>
            <a:ext cx="441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of an S-shaped magnetic structure</a:t>
            </a:r>
          </a:p>
        </p:txBody>
      </p:sp>
    </p:spTree>
    <p:extLst>
      <p:ext uri="{BB962C8B-B14F-4D97-AF65-F5344CB8AC3E}">
        <p14:creationId xmlns:p14="http://schemas.microsoft.com/office/powerpoint/2010/main" val="24124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0F0C-4DDC-8644-98B2-DD1F2C0E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10640"/>
          </a:xfrm>
        </p:spPr>
        <p:txBody>
          <a:bodyPr>
            <a:normAutofit/>
          </a:bodyPr>
          <a:lstStyle/>
          <a:p>
            <a:r>
              <a:rPr lang="en-US" sz="4400" dirty="0"/>
              <a:t>Switchback Example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F455A-0A6D-7146-8EB8-29E2CCAD7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098040"/>
            <a:ext cx="3932237" cy="41198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5 defined regions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2400" dirty="0"/>
              <a:t>Leading quiet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2400" dirty="0"/>
              <a:t>Leading transition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2400" dirty="0"/>
              <a:t>Switchback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2400" dirty="0"/>
              <a:t>Post transition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2400" dirty="0"/>
              <a:t>Post quiet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Grey area indicates switchback period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Blue area indicates transition regions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3C25E-3B2F-554B-B4C8-F1DA4284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488" y="453628"/>
            <a:ext cx="6516157" cy="576429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804FDA-555E-624C-ABCC-34800CAA744C}"/>
              </a:ext>
            </a:extLst>
          </p:cNvPr>
          <p:cNvCxnSpPr/>
          <p:nvPr/>
        </p:nvCxnSpPr>
        <p:spPr>
          <a:xfrm flipV="1">
            <a:off x="3781585" y="1112520"/>
            <a:ext cx="2468880" cy="1615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1BDD15-CD35-6A4D-A357-E11DD2408247}"/>
              </a:ext>
            </a:extLst>
          </p:cNvPr>
          <p:cNvCxnSpPr/>
          <p:nvPr/>
        </p:nvCxnSpPr>
        <p:spPr>
          <a:xfrm flipV="1">
            <a:off x="4339525" y="2324746"/>
            <a:ext cx="2634712" cy="774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75566A-E5F5-1147-AE5E-FF8A31CCF03F}"/>
              </a:ext>
            </a:extLst>
          </p:cNvPr>
          <p:cNvCxnSpPr>
            <a:cxnSpLocks/>
          </p:cNvCxnSpPr>
          <p:nvPr/>
        </p:nvCxnSpPr>
        <p:spPr>
          <a:xfrm flipV="1">
            <a:off x="3564400" y="3335774"/>
            <a:ext cx="4510217" cy="17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8FBD74-2E52-E34E-A395-6CF7DD91056B}"/>
              </a:ext>
            </a:extLst>
          </p:cNvPr>
          <p:cNvCxnSpPr>
            <a:cxnSpLocks/>
          </p:cNvCxnSpPr>
          <p:nvPr/>
        </p:nvCxnSpPr>
        <p:spPr>
          <a:xfrm>
            <a:off x="3840890" y="3929876"/>
            <a:ext cx="5334107" cy="43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154545-BF3F-5A41-82D4-1EC49CDFD91B}"/>
              </a:ext>
            </a:extLst>
          </p:cNvPr>
          <p:cNvCxnSpPr>
            <a:cxnSpLocks/>
          </p:cNvCxnSpPr>
          <p:nvPr/>
        </p:nvCxnSpPr>
        <p:spPr>
          <a:xfrm>
            <a:off x="3428945" y="4317000"/>
            <a:ext cx="6629455" cy="1050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5EDCE6D-7675-C545-A6C7-07618D48CB18}"/>
              </a:ext>
            </a:extLst>
          </p:cNvPr>
          <p:cNvSpPr txBox="1"/>
          <p:nvPr/>
        </p:nvSpPr>
        <p:spPr>
          <a:xfrm>
            <a:off x="6250465" y="6171361"/>
            <a:ext cx="4668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Alfvenic Velocity Spikes and Rotational Flows in the Near-Sun Solar Wind (Kasper 2019)</a:t>
            </a:r>
          </a:p>
        </p:txBody>
      </p:sp>
    </p:spTree>
    <p:extLst>
      <p:ext uri="{BB962C8B-B14F-4D97-AF65-F5344CB8AC3E}">
        <p14:creationId xmlns:p14="http://schemas.microsoft.com/office/powerpoint/2010/main" val="344805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of Interest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98992"/>
          </a:xfrm>
        </p:spPr>
        <p:txBody>
          <a:bodyPr/>
          <a:lstStyle/>
          <a:p>
            <a:r>
              <a:rPr lang="en-US" dirty="0"/>
              <a:t>How will a manual switchback identification procedure and quantification of biases in that detection process compare with identified switchbacks using other methods?</a:t>
            </a:r>
          </a:p>
          <a:p>
            <a:endParaRPr lang="en-US" dirty="0"/>
          </a:p>
          <a:p>
            <a:r>
              <a:rPr lang="en-US" dirty="0"/>
              <a:t>Will a newly identified switchback set challenge theories on switchback formation, distinguishing between magnetic reconnection, shear-driven turbulence, and slow/fast wind interaction as potential sources?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7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501A-6CAC-9244-BBF9-954752F1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276" y="1699700"/>
            <a:ext cx="6195647" cy="8288361"/>
          </a:xfrm>
        </p:spPr>
        <p:txBody>
          <a:bodyPr/>
          <a:lstStyle/>
          <a:p>
            <a:r>
              <a:rPr lang="en-US" dirty="0"/>
              <a:t>Utilize Solar Wind Electrons Alphas &amp; Protons (SWEAP) and Electromagnetic Fields Investigation (FIELDS) data</a:t>
            </a:r>
          </a:p>
          <a:p>
            <a:pPr lvl="1"/>
            <a:r>
              <a:rPr lang="en-US" dirty="0"/>
              <a:t>Proton velocity (RTN) from SWEAP</a:t>
            </a:r>
          </a:p>
          <a:p>
            <a:pPr lvl="1"/>
            <a:r>
              <a:rPr lang="en-US" dirty="0"/>
              <a:t>Magnetic field strength (RTN) from FIELDS </a:t>
            </a:r>
          </a:p>
          <a:p>
            <a:endParaRPr lang="en-US" dirty="0"/>
          </a:p>
          <a:p>
            <a:r>
              <a:rPr lang="en-US" dirty="0"/>
              <a:t>Plot and analyze data with Anaconda then compare switchback identification with University of Michigan 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AD315C-2F7E-674A-99BF-00A814EE6DF5}"/>
              </a:ext>
            </a:extLst>
          </p:cNvPr>
          <p:cNvSpPr txBox="1"/>
          <p:nvPr/>
        </p:nvSpPr>
        <p:spPr>
          <a:xfrm>
            <a:off x="7433776" y="5857453"/>
            <a:ext cx="314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Advanced Physics Laboratory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F94418-47C6-EA40-8C4D-829C2E80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40" y="48872"/>
            <a:ext cx="4267201" cy="32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AC4FF83-00FB-C544-8013-87478F93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39" y="2449372"/>
            <a:ext cx="4267201" cy="34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4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AD47-DBC8-EC49-A50A-3497BDEC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Reproduction of Switchback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FF881-8C29-9545-B208-5368EC55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617"/>
            <a:ext cx="12192000" cy="137136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328BA2-4E19-C847-8F38-A19541D89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5889" y="1355230"/>
            <a:ext cx="4670342" cy="51425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414689F-5FA4-E748-8167-55ECA04D865E}"/>
              </a:ext>
            </a:extLst>
          </p:cNvPr>
          <p:cNvGrpSpPr/>
          <p:nvPr/>
        </p:nvGrpSpPr>
        <p:grpSpPr>
          <a:xfrm>
            <a:off x="1270081" y="1350347"/>
            <a:ext cx="4200039" cy="4997699"/>
            <a:chOff x="2057562" y="1760810"/>
            <a:chExt cx="3375724" cy="37638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CE2568-A01D-6841-B291-6BD8DD9CA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7562" y="4371526"/>
              <a:ext cx="3375724" cy="11530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9912F1-BDD1-5840-8CF5-279143ABD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174" y="3563862"/>
              <a:ext cx="3238500" cy="1030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B8DDB8-9523-ED4E-914B-AD8CE9F59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8955" y="2728022"/>
              <a:ext cx="3238500" cy="9425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4B6B89-C8F8-A749-B1C7-FC5881D78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6173" y="1760810"/>
              <a:ext cx="3238501" cy="103010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A6DB0-2081-E847-82A6-3DC14C771107}"/>
              </a:ext>
            </a:extLst>
          </p:cNvPr>
          <p:cNvSpPr/>
          <p:nvPr/>
        </p:nvSpPr>
        <p:spPr>
          <a:xfrm>
            <a:off x="3006969" y="1402574"/>
            <a:ext cx="615463" cy="4716871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99D4E1-9159-C24C-A9CB-CCE702357E3E}"/>
              </a:ext>
            </a:extLst>
          </p:cNvPr>
          <p:cNvSpPr/>
          <p:nvPr/>
        </p:nvSpPr>
        <p:spPr>
          <a:xfrm>
            <a:off x="3638335" y="1409111"/>
            <a:ext cx="69463" cy="4716871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D75B1B-C029-4141-8256-ECC6DC96829B}"/>
              </a:ext>
            </a:extLst>
          </p:cNvPr>
          <p:cNvSpPr/>
          <p:nvPr/>
        </p:nvSpPr>
        <p:spPr>
          <a:xfrm>
            <a:off x="2819400" y="1402574"/>
            <a:ext cx="165811" cy="4716871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9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5647</TotalTime>
  <Words>749</Words>
  <Application>Microsoft Macintosh PowerPoint</Application>
  <PresentationFormat>Widescreen</PresentationFormat>
  <Paragraphs>113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Identification of Switchback Intervals in Parker Space Probe Data</vt:lpstr>
      <vt:lpstr>The Solar Corona and Solar Wind</vt:lpstr>
      <vt:lpstr>NASA’s Parker Space Probe (PSP)</vt:lpstr>
      <vt:lpstr>Parker Space Probe (PSP) Trajectory</vt:lpstr>
      <vt:lpstr>Alfvenic Velocity Spikes (“Switchbacks”)</vt:lpstr>
      <vt:lpstr>Switchback Example</vt:lpstr>
      <vt:lpstr>Questions of Interest </vt:lpstr>
      <vt:lpstr>Basic Methodology</vt:lpstr>
      <vt:lpstr>Reproduction of Switchback Example</vt:lpstr>
      <vt:lpstr>The Parker Spiral and Parker Angle</vt:lpstr>
      <vt:lpstr>Example of Expected vs Observed Parker Angle</vt:lpstr>
      <vt:lpstr>Key Results</vt:lpstr>
      <vt:lpstr>Identification of Biases</vt:lpstr>
      <vt:lpstr>Going Forward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Nishizawa, Noa Reid Toshio - (nnishizawa)</dc:creator>
  <cp:lastModifiedBy>Nishizawa, Noa Reid Toshio - (nnishizawa)</cp:lastModifiedBy>
  <cp:revision>37</cp:revision>
  <dcterms:created xsi:type="dcterms:W3CDTF">2021-03-30T01:41:23Z</dcterms:created>
  <dcterms:modified xsi:type="dcterms:W3CDTF">2021-04-02T23:48:56Z</dcterms:modified>
</cp:coreProperties>
</file>